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notesMasterIdLst>
    <p:notesMasterId r:id="rId4"/>
  </p:notesMasterIdLst>
  <p:sldIdLst>
    <p:sldId id="256" r:id="rId2"/>
    <p:sldId id="257" r:id="rId3"/>
  </p:sldIdLst>
  <p:sldSz cx="10691813" cy="7559675"/>
  <p:notesSz cx="9866313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92" userDrawn="1">
          <p15:clr>
            <a:srgbClr val="A4A3A4"/>
          </p15:clr>
        </p15:guide>
        <p15:guide id="2" pos="6543" userDrawn="1">
          <p15:clr>
            <a:srgbClr val="A4A3A4"/>
          </p15:clr>
        </p15:guide>
        <p15:guide id="3" orient="horz" pos="4536" userDrawn="1">
          <p15:clr>
            <a:srgbClr val="A4A3A4"/>
          </p15:clr>
        </p15:guide>
        <p15:guide id="4" orient="horz" pos="226" userDrawn="1">
          <p15:clr>
            <a:srgbClr val="A4A3A4"/>
          </p15:clr>
        </p15:guide>
        <p15:guide id="5" orient="horz" pos="3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ED563F-68ED-486A-B771-E30D593527CE}" v="5" dt="2026-10-07T08:10:30.2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68" autoAdjust="0"/>
    <p:restoredTop sz="94660"/>
  </p:normalViewPr>
  <p:slideViewPr>
    <p:cSldViewPr snapToGrid="0">
      <p:cViewPr varScale="1">
        <p:scale>
          <a:sx n="97" d="100"/>
          <a:sy n="97" d="100"/>
        </p:scale>
        <p:origin x="2028" y="90"/>
      </p:cViewPr>
      <p:guideLst>
        <p:guide pos="192"/>
        <p:guide pos="6543"/>
        <p:guide orient="horz" pos="4536"/>
        <p:guide orient="horz" pos="226"/>
        <p:guide orient="horz" pos="3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403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627" y="0"/>
            <a:ext cx="4275403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303403-BE15-4BF6-98B3-970BDB1932D6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25813" y="841375"/>
            <a:ext cx="32146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3241586"/>
            <a:ext cx="7893050" cy="265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6397807"/>
            <a:ext cx="4275403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627" y="6397807"/>
            <a:ext cx="4275403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0325B3-EA59-4810-AA34-1DBF479911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8384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325813" y="841375"/>
            <a:ext cx="3214687" cy="22733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325B3-EA59-4810-AA34-1DBF4799116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8798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A77D72DA-1FEF-446E-B62C-DB9A7F7467F2}"/>
              </a:ext>
            </a:extLst>
          </p:cNvPr>
          <p:cNvCxnSpPr>
            <a:cxnSpLocks/>
          </p:cNvCxnSpPr>
          <p:nvPr userDrawn="1"/>
        </p:nvCxnSpPr>
        <p:spPr>
          <a:xfrm>
            <a:off x="306482" y="360000"/>
            <a:ext cx="1007884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0A80AD-8D3B-2D06-18AB-B85E5907CD2E}"/>
              </a:ext>
            </a:extLst>
          </p:cNvPr>
          <p:cNvSpPr txBox="1"/>
          <p:nvPr userDrawn="1"/>
        </p:nvSpPr>
        <p:spPr>
          <a:xfrm>
            <a:off x="306481" y="148671"/>
            <a:ext cx="2149627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1000" b="1" spc="0" baseline="0" dirty="0">
                <a:latin typeface="ＭＳ Ｐ明朝" pitchFamily="18" charset="-128"/>
                <a:ea typeface="ＭＳ Ｐ明朝" pitchFamily="18" charset="-128"/>
              </a:rPr>
              <a:t>【</a:t>
            </a:r>
            <a:r>
              <a:rPr lang="ja-JP" altLang="en-US" sz="1000" b="1" spc="0" baseline="0" dirty="0">
                <a:latin typeface="ＭＳ Ｐ明朝" pitchFamily="18" charset="-128"/>
                <a:ea typeface="ＭＳ Ｐ明朝" pitchFamily="18" charset="-128"/>
              </a:rPr>
              <a:t>ＣＭ選奨２０２７選奨・部門賞共通書式</a:t>
            </a:r>
            <a:r>
              <a:rPr lang="en-US" altLang="ja-JP" sz="1000" b="1" spc="0" baseline="0" dirty="0">
                <a:latin typeface="ＭＳ Ｐ明朝" pitchFamily="18" charset="-128"/>
                <a:ea typeface="ＭＳ Ｐ明朝" pitchFamily="18" charset="-128"/>
              </a:rPr>
              <a:t>】</a:t>
            </a:r>
            <a:endParaRPr lang="ja-JP" altLang="en-US" sz="1000" b="1" spc="0" baseline="0" dirty="0">
              <a:latin typeface="ＭＳ Ｐ明朝" pitchFamily="18" charset="-128"/>
              <a:ea typeface="ＭＳ Ｐ明朝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3453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68522-1066-4F2A-AB1B-5820C3E7EE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3393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ft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BCF6C194-469B-4FDC-98AB-0736EA67DE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583219"/>
              </p:ext>
            </p:extLst>
          </p:nvPr>
        </p:nvGraphicFramePr>
        <p:xfrm>
          <a:off x="314770" y="1418000"/>
          <a:ext cx="10076977" cy="2200796"/>
        </p:xfrm>
        <a:graphic>
          <a:graphicData uri="http://schemas.openxmlformats.org/drawingml/2006/table">
            <a:tbl>
              <a:tblPr/>
              <a:tblGrid>
                <a:gridCol w="10076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007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ja-JP" sz="900" kern="1200" dirty="0">
                        <a:solidFill>
                          <a:srgbClr val="FF0000"/>
                        </a:solidFill>
                        <a:latin typeface="ＭＳ Ｐ明朝" pitchFamily="18" charset="-128"/>
                        <a:ea typeface="ＭＳ Ｐ明朝" pitchFamily="18" charset="-128"/>
                        <a:cs typeface="+mn-cs"/>
                      </a:endParaRPr>
                    </a:p>
                  </a:txBody>
                  <a:tcPr marL="74295" marR="74295" marT="37148" marB="37148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2E65EBDE-0A92-4B35-8B36-9EAF7C13D2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31926"/>
              </p:ext>
            </p:extLst>
          </p:nvPr>
        </p:nvGraphicFramePr>
        <p:xfrm>
          <a:off x="422631" y="2116591"/>
          <a:ext cx="4914100" cy="1448001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514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9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60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関係者名（</a:t>
                      </a:r>
                      <a:r>
                        <a:rPr lang="ja-JP" altLang="en-US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法人・団体の場合は</a:t>
                      </a: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担当者名</a:t>
                      </a:r>
                      <a:r>
                        <a:rPr lang="ja-JP" altLang="en-US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も記載</a:t>
                      </a: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）</a:t>
                      </a: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ＭＳ Ｐ明朝"/>
                          <a:ea typeface="ＭＳ 明朝"/>
                          <a:cs typeface="Times New Roman"/>
                        </a:rPr>
                        <a:t> </a:t>
                      </a: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5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プロジェクトとの関係</a:t>
                      </a: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087744"/>
                  </a:ext>
                </a:extLst>
              </a:tr>
              <a:tr h="2665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許諾内容</a:t>
                      </a: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5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許諾</a:t>
                      </a: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を確認した日</a:t>
                      </a: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ＭＳ Ｐ明朝"/>
                          <a:ea typeface="ＭＳ 明朝"/>
                          <a:cs typeface="Times New Roman"/>
                        </a:rPr>
                        <a:t> </a:t>
                      </a: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5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許諾</a:t>
                      </a: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を確認した方法</a:t>
                      </a: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□</a:t>
                      </a: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 文書　　</a:t>
                      </a:r>
                      <a:r>
                        <a:rPr lang="ja-JP" altLang="en-US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□</a:t>
                      </a: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 口頭　　</a:t>
                      </a:r>
                      <a:r>
                        <a:rPr lang="ja-JP" altLang="en-US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□</a:t>
                      </a: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 その他（</a:t>
                      </a:r>
                      <a:r>
                        <a:rPr lang="ja-JP" altLang="en-US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　　　　</a:t>
                      </a: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）</a:t>
                      </a: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3864416E-741C-4F92-B7C9-2A4B091CF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17690"/>
            <a:ext cx="5286704" cy="16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ja-JP" sz="1050" b="1" dirty="0">
                <a:latin typeface="ＭＳ Ｐ明朝" pitchFamily="18" charset="-128"/>
                <a:ea typeface="ＭＳ Ｐ明朝" pitchFamily="18" charset="-128"/>
              </a:rPr>
              <a:t>書式１　非開示情報　１　【関係者の</a:t>
            </a:r>
            <a:r>
              <a:rPr lang="ja-JP" altLang="en-US" sz="1050" b="1" dirty="0">
                <a:latin typeface="ＭＳ Ｐ明朝" pitchFamily="18" charset="-128"/>
                <a:ea typeface="ＭＳ Ｐ明朝" pitchFamily="18" charset="-128"/>
              </a:rPr>
              <a:t>許諾</a:t>
            </a:r>
            <a:r>
              <a:rPr lang="ja-JP" altLang="ja-JP" sz="1050" b="1" dirty="0">
                <a:latin typeface="ＭＳ Ｐ明朝" pitchFamily="18" charset="-128"/>
                <a:ea typeface="ＭＳ Ｐ明朝" pitchFamily="18" charset="-128"/>
              </a:rPr>
              <a:t>に関する確認】</a:t>
            </a:r>
            <a:r>
              <a:rPr lang="ja-JP" altLang="en-US" sz="1050" b="1" dirty="0">
                <a:latin typeface="ＭＳ Ｐ明朝" pitchFamily="18" charset="-128"/>
                <a:ea typeface="ＭＳ Ｐ明朝" pitchFamily="18" charset="-128"/>
              </a:rPr>
              <a:t>この内容を</a:t>
            </a:r>
            <a:r>
              <a:rPr lang="en-US" altLang="ja-JP" sz="1050" b="1" dirty="0">
                <a:latin typeface="ＭＳ Ｐ明朝" pitchFamily="18" charset="-128"/>
                <a:ea typeface="ＭＳ Ｐ明朝" pitchFamily="18" charset="-128"/>
              </a:rPr>
              <a:t>WEB</a:t>
            </a:r>
            <a:r>
              <a:rPr lang="ja-JP" altLang="en-US" sz="1050" b="1" dirty="0">
                <a:latin typeface="ＭＳ Ｐ明朝" pitchFamily="18" charset="-128"/>
                <a:ea typeface="ＭＳ Ｐ明朝" pitchFamily="18" charset="-128"/>
              </a:rPr>
              <a:t>上で登録してください　</a:t>
            </a:r>
            <a:endParaRPr lang="ja-JP" altLang="en-US" sz="1050" b="1" dirty="0">
              <a:latin typeface="ＭＳ Ｐ明朝" pitchFamily="18" charset="-128"/>
              <a:ea typeface="ＭＳ Ｐ明朝" pitchFamily="18" charset="-128"/>
              <a:cs typeface="ＭＳ Ｐゴシック" pitchFamily="50" charset="-128"/>
            </a:endParaRPr>
          </a:p>
        </p:txBody>
      </p:sp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9D2D7CB7-A726-41E5-8C3D-3697DC95E3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116721"/>
              </p:ext>
            </p:extLst>
          </p:nvPr>
        </p:nvGraphicFramePr>
        <p:xfrm>
          <a:off x="320511" y="613575"/>
          <a:ext cx="10071236" cy="432120"/>
        </p:xfrm>
        <a:graphic>
          <a:graphicData uri="http://schemas.openxmlformats.org/drawingml/2006/table">
            <a:tbl>
              <a:tblPr/>
              <a:tblGrid>
                <a:gridCol w="10071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21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ja-JP" sz="1000" b="1" kern="100" dirty="0">
                          <a:solidFill>
                            <a:schemeClr val="tx1"/>
                          </a:solidFill>
                          <a:effectLst/>
                          <a:ea typeface="ＭＳ Ｐ明朝"/>
                          <a:cs typeface="Times New Roman"/>
                        </a:rPr>
                        <a:t>書式１</a:t>
                      </a:r>
                      <a:r>
                        <a:rPr lang="ja-JP" altLang="en-US" sz="1000" b="1" kern="100" dirty="0">
                          <a:solidFill>
                            <a:schemeClr val="tx1"/>
                          </a:solidFill>
                          <a:effectLst/>
                          <a:ea typeface="ＭＳ Ｐ明朝"/>
                          <a:cs typeface="Times New Roman"/>
                        </a:rPr>
                        <a:t>、書式</a:t>
                      </a:r>
                      <a:r>
                        <a:rPr lang="ja-JP" altLang="ja-JP" sz="1000" b="1" kern="100" dirty="0">
                          <a:solidFill>
                            <a:schemeClr val="tx1"/>
                          </a:solidFill>
                          <a:effectLst/>
                          <a:ea typeface="ＭＳ Ｐ明朝"/>
                          <a:cs typeface="Times New Roman"/>
                        </a:rPr>
                        <a:t>２および３は</a:t>
                      </a:r>
                      <a:r>
                        <a:rPr lang="en-US" altLang="ja-JP" sz="1000" b="1" kern="100" dirty="0">
                          <a:solidFill>
                            <a:schemeClr val="tx1"/>
                          </a:solidFill>
                          <a:effectLst/>
                          <a:ea typeface="ＭＳ Ｐ明朝"/>
                          <a:cs typeface="Times New Roman"/>
                        </a:rPr>
                        <a:t>WEB</a:t>
                      </a:r>
                      <a:r>
                        <a:rPr lang="ja-JP" altLang="en-US" sz="1000" b="1" kern="100" dirty="0">
                          <a:solidFill>
                            <a:schemeClr val="tx1"/>
                          </a:solidFill>
                          <a:effectLst/>
                          <a:ea typeface="ＭＳ Ｐ明朝"/>
                          <a:cs typeface="Times New Roman"/>
                        </a:rPr>
                        <a:t>上で登録してください</a:t>
                      </a:r>
                      <a:r>
                        <a:rPr lang="ja-JP" altLang="ja-JP" sz="1000" b="1" kern="100" dirty="0">
                          <a:solidFill>
                            <a:schemeClr val="tx1"/>
                          </a:solidFill>
                          <a:effectLst/>
                          <a:ea typeface="ＭＳ Ｐ明朝"/>
                          <a:cs typeface="Times New Roman"/>
                        </a:rPr>
                        <a:t>。</a:t>
                      </a:r>
                      <a:r>
                        <a:rPr lang="ja-JP" altLang="en-US" sz="1000" b="1" kern="100" dirty="0">
                          <a:solidFill>
                            <a:schemeClr val="tx1"/>
                          </a:solidFill>
                          <a:effectLst/>
                          <a:ea typeface="ＭＳ Ｐ明朝"/>
                          <a:cs typeface="Times New Roman"/>
                        </a:rPr>
                        <a:t>本書式は、応募者参考用です。</a:t>
                      </a:r>
                      <a:endParaRPr lang="en-US" altLang="ja-JP" sz="1000" b="1" kern="100" dirty="0">
                        <a:solidFill>
                          <a:schemeClr val="tx1"/>
                        </a:solidFill>
                        <a:effectLst/>
                        <a:ea typeface="ＭＳ Ｐ明朝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ja-JP" sz="1000" kern="100" dirty="0">
                          <a:solidFill>
                            <a:schemeClr val="tx1"/>
                          </a:solidFill>
                          <a:effectLst/>
                          <a:ea typeface="ＭＳ Ｐ明朝"/>
                          <a:cs typeface="Times New Roman"/>
                        </a:rPr>
                        <a:t>書式４は</a:t>
                      </a:r>
                      <a:r>
                        <a:rPr lang="en-US" altLang="ja-JP" sz="1000" kern="100" dirty="0">
                          <a:solidFill>
                            <a:schemeClr val="tx1"/>
                          </a:solidFill>
                          <a:effectLst/>
                          <a:ea typeface="ＭＳ Ｐ明朝"/>
                          <a:cs typeface="Times New Roman"/>
                        </a:rPr>
                        <a:t>CM</a:t>
                      </a: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ea typeface="ＭＳ Ｐ明朝"/>
                          <a:cs typeface="Times New Roman"/>
                        </a:rPr>
                        <a:t>選奨では計</a:t>
                      </a:r>
                      <a:r>
                        <a:rPr lang="ja-JP" altLang="en-US" sz="1000" b="0" kern="100" dirty="0">
                          <a:solidFill>
                            <a:schemeClr val="tx1"/>
                          </a:solidFill>
                          <a:effectLst/>
                          <a:ea typeface="ＭＳ Ｐ明朝"/>
                          <a:cs typeface="Times New Roman"/>
                        </a:rPr>
                        <a:t>５</a:t>
                      </a:r>
                      <a:r>
                        <a:rPr lang="ja-JP" altLang="ja-JP" sz="1000" b="0" kern="100" dirty="0">
                          <a:solidFill>
                            <a:schemeClr val="tx1"/>
                          </a:solidFill>
                          <a:effectLst/>
                          <a:ea typeface="ＭＳ Ｐ明朝"/>
                          <a:cs typeface="Times New Roman"/>
                        </a:rPr>
                        <a:t>ページ</a:t>
                      </a:r>
                      <a:r>
                        <a:rPr lang="ja-JP" altLang="ja-JP" sz="1000" kern="100" dirty="0">
                          <a:solidFill>
                            <a:schemeClr val="tx1"/>
                          </a:solidFill>
                          <a:effectLst/>
                          <a:ea typeface="ＭＳ Ｐ明朝"/>
                          <a:cs typeface="Times New Roman"/>
                        </a:rPr>
                        <a:t>以内</a:t>
                      </a: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ea typeface="ＭＳ Ｐ明朝"/>
                          <a:cs typeface="Times New Roman"/>
                        </a:rPr>
                        <a:t>、部門賞では計２ページ以内で</a:t>
                      </a:r>
                      <a:r>
                        <a:rPr lang="en-US" altLang="ja-JP" sz="1000" kern="100" dirty="0">
                          <a:solidFill>
                            <a:schemeClr val="tx1"/>
                          </a:solidFill>
                          <a:effectLst/>
                          <a:ea typeface="ＭＳ Ｐ明朝"/>
                          <a:cs typeface="Times New Roman"/>
                        </a:rPr>
                        <a:t>PDF</a:t>
                      </a: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ea typeface="ＭＳ Ｐ明朝"/>
                          <a:cs typeface="Times New Roman"/>
                        </a:rPr>
                        <a:t>形式でアップロードして下さい。</a:t>
                      </a:r>
                      <a:endParaRPr kumimoji="1" lang="ja-JP" altLang="ja-JP" sz="1000" kern="1200" dirty="0">
                        <a:solidFill>
                          <a:schemeClr val="tx1"/>
                        </a:solidFill>
                        <a:latin typeface="ＭＳ Ｐ明朝" pitchFamily="18" charset="-128"/>
                        <a:ea typeface="ＭＳ Ｐ明朝" pitchFamily="18" charset="-128"/>
                        <a:cs typeface="+mn-cs"/>
                      </a:endParaRPr>
                    </a:p>
                  </a:txBody>
                  <a:tcPr marL="74295" marR="74295" marT="37148" marB="37148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0B31B94-926E-44DE-8C2B-08766C28B75E}"/>
              </a:ext>
            </a:extLst>
          </p:cNvPr>
          <p:cNvSpPr txBox="1"/>
          <p:nvPr/>
        </p:nvSpPr>
        <p:spPr>
          <a:xfrm>
            <a:off x="2874054" y="114380"/>
            <a:ext cx="4961615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ja-JP" altLang="en-US" sz="1050" b="1" dirty="0">
                <a:latin typeface="ＭＳ Ｐ明朝" pitchFamily="18" charset="-128"/>
                <a:ea typeface="ＭＳ Ｐ明朝" pitchFamily="18" charset="-128"/>
              </a:rPr>
              <a:t>（プロジェクト名称（</a:t>
            </a:r>
            <a:r>
              <a:rPr lang="ja-JP" altLang="ja-JP" sz="1050" dirty="0">
                <a:latin typeface="ＭＳ Ｐ明朝" pitchFamily="18" charset="-128"/>
                <a:ea typeface="ＭＳ Ｐ明朝" pitchFamily="18" charset="-128"/>
              </a:rPr>
              <a:t>「○○プロジェクト」または「○○ＣＭ業務」とし「○○工事」は不可</a:t>
            </a:r>
            <a:r>
              <a:rPr lang="ja-JP" altLang="en-US" sz="1050" b="1" dirty="0">
                <a:latin typeface="ＭＳ Ｐ明朝" pitchFamily="18" charset="-128"/>
                <a:ea typeface="ＭＳ Ｐ明朝" pitchFamily="18" charset="-128"/>
              </a:rPr>
              <a:t>））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D999046-E9F7-4454-8624-889F29DAA4F1}"/>
              </a:ext>
            </a:extLst>
          </p:cNvPr>
          <p:cNvSpPr txBox="1"/>
          <p:nvPr/>
        </p:nvSpPr>
        <p:spPr>
          <a:xfrm>
            <a:off x="438225" y="1495454"/>
            <a:ext cx="9842904" cy="513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6"/>
              </a:lnSpc>
            </a:pPr>
            <a:r>
              <a:rPr lang="ja-JP" altLang="en-US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募集要項の「３</a:t>
            </a:r>
            <a:r>
              <a:rPr lang="en-US" altLang="ja-JP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.</a:t>
            </a:r>
            <a:r>
              <a:rPr lang="ja-JP" altLang="en-US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応募方法</a:t>
            </a:r>
            <a:r>
              <a:rPr lang="en-US" altLang="ja-JP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【</a:t>
            </a:r>
            <a:r>
              <a:rPr lang="ja-JP" altLang="en-US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応募資格</a:t>
            </a:r>
            <a:r>
              <a:rPr lang="en-US" altLang="ja-JP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】</a:t>
            </a:r>
            <a:r>
              <a:rPr lang="ja-JP" altLang="en-US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① 」及び「５．受賞候補者への内示、受賞候補者に求められる手続き</a:t>
            </a:r>
            <a:r>
              <a:rPr lang="ja-JP" altLang="ja-JP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の</a:t>
            </a:r>
            <a:r>
              <a:rPr lang="en-US" altLang="ja-JP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【</a:t>
            </a:r>
            <a:r>
              <a:rPr lang="ja-JP" altLang="en-US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手続き１</a:t>
            </a:r>
            <a:r>
              <a:rPr lang="en-US" altLang="ja-JP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】</a:t>
            </a:r>
            <a:r>
              <a:rPr lang="ja-JP" altLang="en-US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」の記載に</a:t>
            </a:r>
            <a:r>
              <a:rPr lang="ja-JP" altLang="ja-JP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基づ</a:t>
            </a:r>
            <a:r>
              <a:rPr lang="ja-JP" altLang="en-US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き、許諾</a:t>
            </a:r>
            <a:r>
              <a:rPr lang="ja-JP" altLang="ja-JP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を必要とする関係者名を全て記して、それらの関係者から</a:t>
            </a:r>
            <a:r>
              <a:rPr lang="ja-JP" altLang="en-US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許諾</a:t>
            </a:r>
            <a:r>
              <a:rPr lang="ja-JP" altLang="ja-JP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を得ている事を</a:t>
            </a:r>
            <a:r>
              <a:rPr lang="ja-JP" altLang="en-US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記載</a:t>
            </a:r>
            <a:r>
              <a:rPr lang="ja-JP" altLang="ja-JP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して</a:t>
            </a:r>
            <a:r>
              <a:rPr lang="ja-JP" altLang="en-US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ください。</a:t>
            </a:r>
            <a:endParaRPr lang="ja-JP" altLang="ja-JP" sz="1050" kern="100" dirty="0">
              <a:latin typeface="ＭＳ Ｐ明朝" panose="02020600040205080304" pitchFamily="18" charset="-128"/>
              <a:ea typeface="ＭＳ Ｐ明朝" panose="02020600040205080304" pitchFamily="18" charset="-128"/>
              <a:cs typeface="Times New Roman"/>
            </a:endParaRPr>
          </a:p>
          <a:p>
            <a:pPr>
              <a:lnSpc>
                <a:spcPts val="1406"/>
              </a:lnSpc>
            </a:pPr>
            <a:r>
              <a:rPr lang="ja-JP" altLang="ja-JP" sz="1050" kern="100" dirty="0">
                <a:latin typeface="ＭＳ Ｐ明朝" panose="02020600040205080304" pitchFamily="18" charset="-128"/>
                <a:ea typeface="ＭＳ Ｐ明朝" panose="02020600040205080304" pitchFamily="18" charset="-128"/>
                <a:cs typeface="Times New Roman"/>
              </a:rPr>
              <a:t>以下のフォームを必要に応じてコピーして記入してください。</a:t>
            </a:r>
            <a:endParaRPr lang="ja-JP" altLang="en-US" sz="105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C4AF8B23-950E-4CAB-B093-C06777EAF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769" y="3831787"/>
            <a:ext cx="4889159" cy="16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ja-JP" sz="1050" b="1" dirty="0">
                <a:latin typeface="ＭＳ Ｐ明朝" pitchFamily="18" charset="-128"/>
                <a:ea typeface="ＭＳ Ｐ明朝" pitchFamily="18" charset="-128"/>
              </a:rPr>
              <a:t>書式２　非開示情報　２　【担当者に関する情報】</a:t>
            </a:r>
            <a:r>
              <a:rPr lang="ja-JP" altLang="en-US" sz="1050" b="1" dirty="0">
                <a:latin typeface="ＭＳ Ｐ明朝" pitchFamily="18" charset="-128"/>
                <a:ea typeface="ＭＳ Ｐ明朝" pitchFamily="18" charset="-128"/>
              </a:rPr>
              <a:t>この内容を</a:t>
            </a:r>
            <a:r>
              <a:rPr lang="en-US" altLang="ja-JP" sz="1050" b="1" dirty="0">
                <a:latin typeface="ＭＳ Ｐ明朝" pitchFamily="18" charset="-128"/>
                <a:ea typeface="ＭＳ Ｐ明朝" pitchFamily="18" charset="-128"/>
              </a:rPr>
              <a:t>WEB</a:t>
            </a:r>
            <a:r>
              <a:rPr lang="ja-JP" altLang="en-US" sz="1050" b="1" dirty="0">
                <a:latin typeface="ＭＳ Ｐ明朝" pitchFamily="18" charset="-128"/>
                <a:ea typeface="ＭＳ Ｐ明朝" pitchFamily="18" charset="-128"/>
              </a:rPr>
              <a:t>上で登録してください　</a:t>
            </a:r>
            <a:endParaRPr lang="ja-JP" altLang="en-US" sz="1050" b="1" dirty="0">
              <a:latin typeface="ＭＳ Ｐ明朝" pitchFamily="18" charset="-128"/>
              <a:ea typeface="ＭＳ Ｐ明朝" pitchFamily="18" charset="-128"/>
              <a:cs typeface="ＭＳ Ｐゴシック" pitchFamily="50" charset="-128"/>
            </a:endParaRPr>
          </a:p>
        </p:txBody>
      </p:sp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9AF9E4F9-39A6-4B66-A8BC-50BE4910F8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625634"/>
              </p:ext>
            </p:extLst>
          </p:nvPr>
        </p:nvGraphicFramePr>
        <p:xfrm>
          <a:off x="308351" y="4010507"/>
          <a:ext cx="10076977" cy="3183422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726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6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32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9402">
                <a:tc rowSpan="4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ja-JP" sz="1050" kern="0" dirty="0">
                          <a:effectLst/>
                          <a:latin typeface="Century"/>
                          <a:ea typeface="ＭＳ Ｐ明朝"/>
                          <a:cs typeface="ＭＳ Ｐゴシック"/>
                        </a:rPr>
                        <a:t>業務委託者に関する情報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50" kern="0" dirty="0">
                          <a:effectLst/>
                          <a:latin typeface="Century"/>
                          <a:ea typeface="ＭＳ Ｐ明朝"/>
                          <a:cs typeface="ＭＳ Ｐゴシック"/>
                        </a:rPr>
                        <a:t>担当者名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u="none" strike="noStrike" kern="0" dirty="0">
                          <a:effectLst/>
                          <a:latin typeface="ＭＳ Ｐ明朝"/>
                          <a:ea typeface="ＭＳ 明朝"/>
                          <a:cs typeface="ＭＳ Ｐゴシック"/>
                        </a:rPr>
                        <a:t> 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40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50" kern="0" dirty="0">
                          <a:effectLst/>
                          <a:latin typeface="Century"/>
                          <a:ea typeface="ＭＳ Ｐ明朝"/>
                          <a:cs typeface="ＭＳ Ｐゴシック"/>
                        </a:rPr>
                        <a:t>担当者の連絡先　住所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u="none" strike="noStrike" kern="0" dirty="0">
                          <a:effectLst/>
                          <a:latin typeface="ＭＳ Ｐ明朝"/>
                          <a:ea typeface="ＭＳ 明朝"/>
                          <a:cs typeface="ＭＳ Ｐゴシック"/>
                        </a:rPr>
                        <a:t> 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40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50" kern="0" dirty="0">
                          <a:effectLst/>
                          <a:latin typeface="Century"/>
                          <a:ea typeface="ＭＳ Ｐ明朝"/>
                          <a:cs typeface="ＭＳ Ｐゴシック"/>
                        </a:rPr>
                        <a:t>担当者の連絡先　電話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u="none" strike="noStrike" kern="0" dirty="0">
                          <a:effectLst/>
                          <a:latin typeface="ＭＳ Ｐ明朝"/>
                          <a:ea typeface="ＭＳ 明朝"/>
                          <a:cs typeface="ＭＳ Ｐゴシック"/>
                        </a:rPr>
                        <a:t> 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40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50" kern="0" dirty="0">
                          <a:effectLst/>
                          <a:latin typeface="Century"/>
                          <a:ea typeface="ＭＳ Ｐ明朝"/>
                          <a:cs typeface="ＭＳ Ｐゴシック"/>
                        </a:rPr>
                        <a:t>担当者の連絡先　</a:t>
                      </a:r>
                      <a:r>
                        <a:rPr lang="en-US" sz="1050" kern="0" dirty="0">
                          <a:effectLst/>
                          <a:latin typeface="Century"/>
                          <a:ea typeface="ＭＳ Ｐ明朝"/>
                          <a:cs typeface="ＭＳ Ｐゴシック"/>
                        </a:rPr>
                        <a:t>e-mail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u="none" strike="noStrike" kern="0" dirty="0">
                          <a:effectLst/>
                          <a:latin typeface="ＭＳ Ｐ明朝"/>
                          <a:ea typeface="ＭＳ 明朝"/>
                          <a:cs typeface="ＭＳ Ｐゴシック"/>
                        </a:rPr>
                        <a:t> 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402">
                <a:tc rowSpan="7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ja-JP" sz="1050" kern="0" dirty="0">
                          <a:effectLst/>
                          <a:latin typeface="Century"/>
                          <a:ea typeface="ＭＳ Ｐ明朝"/>
                          <a:cs typeface="ＭＳ Ｐゴシック"/>
                        </a:rPr>
                        <a:t>応募者に関する情報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50" kern="0" dirty="0">
                          <a:effectLst/>
                          <a:latin typeface="Century"/>
                          <a:ea typeface="ＭＳ Ｐ明朝"/>
                          <a:cs typeface="ＭＳ Ｐゴシック"/>
                        </a:rPr>
                        <a:t>担当者名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ＭＳ Ｐ明朝"/>
                          <a:ea typeface="ＭＳ 明朝"/>
                          <a:cs typeface="ＭＳ Ｐゴシック"/>
                        </a:rPr>
                        <a:t> 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40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50" kern="0" dirty="0">
                          <a:effectLst/>
                          <a:latin typeface="Century"/>
                          <a:ea typeface="ＭＳ Ｐ明朝"/>
                          <a:cs typeface="ＭＳ Ｐゴシック"/>
                        </a:rPr>
                        <a:t>担当者の連絡先　住所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ＭＳ Ｐ明朝"/>
                          <a:ea typeface="ＭＳ 明朝"/>
                          <a:cs typeface="ＭＳ Ｐゴシック"/>
                        </a:rPr>
                        <a:t> 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40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50" kern="0" dirty="0">
                          <a:effectLst/>
                          <a:latin typeface="Century"/>
                          <a:ea typeface="ＭＳ Ｐ明朝"/>
                          <a:cs typeface="ＭＳ Ｐゴシック"/>
                        </a:rPr>
                        <a:t>担当者の連絡先　電話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ＭＳ Ｐ明朝"/>
                          <a:ea typeface="ＭＳ 明朝"/>
                          <a:cs typeface="ＭＳ Ｐゴシック"/>
                        </a:rPr>
                        <a:t> 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940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50" kern="0" dirty="0">
                          <a:effectLst/>
                          <a:latin typeface="Century"/>
                          <a:ea typeface="ＭＳ Ｐ明朝"/>
                          <a:cs typeface="ＭＳ Ｐゴシック"/>
                        </a:rPr>
                        <a:t>担当者の連絡先　</a:t>
                      </a:r>
                      <a:r>
                        <a:rPr lang="en-US" sz="1050" kern="0" dirty="0">
                          <a:effectLst/>
                          <a:latin typeface="Century"/>
                          <a:ea typeface="ＭＳ Ｐ明朝"/>
                          <a:cs typeface="ＭＳ Ｐゴシック"/>
                        </a:rPr>
                        <a:t>e-mail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ＭＳ Ｐ明朝"/>
                          <a:ea typeface="ＭＳ 明朝"/>
                          <a:cs typeface="ＭＳ Ｐゴシック"/>
                        </a:rPr>
                        <a:t> 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940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50" kern="0" dirty="0">
                          <a:effectLst/>
                          <a:latin typeface="Century"/>
                          <a:ea typeface="ＭＳ Ｐ明朝"/>
                          <a:cs typeface="ＭＳ Ｐゴシック"/>
                        </a:rPr>
                        <a:t>担当者不在の場合の代理者名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ＭＳ Ｐ明朝"/>
                          <a:ea typeface="ＭＳ 明朝"/>
                          <a:cs typeface="ＭＳ Ｐゴシック"/>
                        </a:rPr>
                        <a:t> 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940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50" kern="0" dirty="0">
                          <a:effectLst/>
                          <a:latin typeface="Century"/>
                          <a:ea typeface="ＭＳ Ｐ明朝"/>
                          <a:cs typeface="ＭＳ Ｐゴシック"/>
                        </a:rPr>
                        <a:t>代理者の連絡先　電話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ＭＳ Ｐ明朝"/>
                          <a:ea typeface="ＭＳ 明朝"/>
                          <a:cs typeface="ＭＳ Ｐゴシック"/>
                        </a:rPr>
                        <a:t> 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940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50" kern="0" dirty="0">
                          <a:effectLst/>
                          <a:latin typeface="Century"/>
                          <a:ea typeface="ＭＳ Ｐ明朝"/>
                          <a:cs typeface="ＭＳ Ｐゴシック"/>
                        </a:rPr>
                        <a:t>代理者の連絡先　</a:t>
                      </a:r>
                      <a:r>
                        <a:rPr lang="en-US" sz="1050" kern="0" dirty="0">
                          <a:effectLst/>
                          <a:latin typeface="Century"/>
                          <a:ea typeface="ＭＳ Ｐ明朝"/>
                          <a:cs typeface="ＭＳ Ｐゴシック"/>
                        </a:rPr>
                        <a:t>e-mail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ＭＳ Ｐ明朝"/>
                          <a:ea typeface="ＭＳ 明朝"/>
                          <a:cs typeface="ＭＳ Ｐゴシック"/>
                        </a:rPr>
                        <a:t> </a:t>
                      </a:r>
                      <a:endParaRPr lang="ja-JP" sz="105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0681" marR="5068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10156728" y="7200900"/>
            <a:ext cx="228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１</a:t>
            </a:r>
          </a:p>
        </p:txBody>
      </p:sp>
      <p:graphicFrame>
        <p:nvGraphicFramePr>
          <p:cNvPr id="18" name="表 17">
            <a:extLst>
              <a:ext uri="{FF2B5EF4-FFF2-40B4-BE49-F238E27FC236}">
                <a16:creationId xmlns:a16="http://schemas.microsoft.com/office/drawing/2014/main" id="{68692966-5F5C-8646-887E-FB52194B67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090470"/>
              </p:ext>
            </p:extLst>
          </p:nvPr>
        </p:nvGraphicFramePr>
        <p:xfrm>
          <a:off x="5385038" y="2116591"/>
          <a:ext cx="4914100" cy="1448001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514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9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60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関係者名（</a:t>
                      </a:r>
                      <a:r>
                        <a:rPr lang="ja-JP" altLang="en-US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法人・団体の場合は</a:t>
                      </a: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担当者名</a:t>
                      </a:r>
                      <a:r>
                        <a:rPr lang="ja-JP" altLang="en-US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も記載</a:t>
                      </a: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）</a:t>
                      </a: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ＭＳ Ｐ明朝"/>
                          <a:ea typeface="ＭＳ 明朝"/>
                          <a:cs typeface="Times New Roman"/>
                        </a:rPr>
                        <a:t> </a:t>
                      </a: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5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プロジェクトとの関係</a:t>
                      </a: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087744"/>
                  </a:ext>
                </a:extLst>
              </a:tr>
              <a:tr h="2665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Century"/>
                          <a:ea typeface="ＭＳ 明朝"/>
                          <a:cs typeface="Times New Roman"/>
                        </a:rPr>
                        <a:t>許諾内容</a:t>
                      </a: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5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許諾</a:t>
                      </a: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を確認した日</a:t>
                      </a: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ＭＳ Ｐ明朝"/>
                          <a:ea typeface="ＭＳ 明朝"/>
                          <a:cs typeface="Times New Roman"/>
                        </a:rPr>
                        <a:t> </a:t>
                      </a: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5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許諾</a:t>
                      </a: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を確認した方法</a:t>
                      </a: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□</a:t>
                      </a: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 文書　　</a:t>
                      </a:r>
                      <a:r>
                        <a:rPr lang="ja-JP" altLang="en-US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□</a:t>
                      </a: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 口頭　　</a:t>
                      </a:r>
                      <a:r>
                        <a:rPr lang="ja-JP" altLang="en-US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□</a:t>
                      </a: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 その他（</a:t>
                      </a:r>
                      <a:r>
                        <a:rPr lang="ja-JP" altLang="en-US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　　　　</a:t>
                      </a:r>
                      <a:r>
                        <a:rPr lang="ja-JP" sz="900" kern="100" dirty="0">
                          <a:effectLst/>
                          <a:latin typeface="Century"/>
                          <a:ea typeface="ＭＳ Ｐ明朝"/>
                          <a:cs typeface="Times New Roman"/>
                        </a:rPr>
                        <a:t>）</a:t>
                      </a:r>
                      <a:endParaRPr lang="ja-JP" sz="900" kern="100" dirty="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55721" marR="55721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5589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">
            <a:extLst>
              <a:ext uri="{FF2B5EF4-FFF2-40B4-BE49-F238E27FC236}">
                <a16:creationId xmlns:a16="http://schemas.microsoft.com/office/drawing/2014/main" id="{7DA4B532-A609-4E24-8E21-F660CBB05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31071"/>
            <a:ext cx="3424014" cy="16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ja-JP" sz="1050" b="1" dirty="0">
                <a:latin typeface="ＭＳ Ｐ明朝" pitchFamily="18" charset="-128"/>
                <a:ea typeface="ＭＳ Ｐ明朝" pitchFamily="18" charset="-128"/>
              </a:rPr>
              <a:t>書式</a:t>
            </a:r>
            <a:r>
              <a:rPr lang="ja-JP" altLang="en-US" sz="1050" b="1" dirty="0">
                <a:latin typeface="ＭＳ Ｐ明朝" pitchFamily="18" charset="-128"/>
                <a:ea typeface="ＭＳ Ｐ明朝" pitchFamily="18" charset="-128"/>
              </a:rPr>
              <a:t>３</a:t>
            </a:r>
            <a:r>
              <a:rPr lang="ja-JP" altLang="ja-JP" sz="1050" b="1" dirty="0">
                <a:latin typeface="ＭＳ Ｐ明朝" pitchFamily="18" charset="-128"/>
                <a:ea typeface="ＭＳ Ｐ明朝" pitchFamily="18" charset="-128"/>
              </a:rPr>
              <a:t>　【</a:t>
            </a:r>
            <a:r>
              <a:rPr lang="ja-JP" altLang="en-US" sz="1050" b="1" dirty="0">
                <a:latin typeface="ＭＳ Ｐ明朝" pitchFamily="18" charset="-128"/>
                <a:ea typeface="ＭＳ Ｐ明朝" pitchFamily="18" charset="-128"/>
              </a:rPr>
              <a:t>基本情報</a:t>
            </a:r>
            <a:r>
              <a:rPr lang="ja-JP" altLang="ja-JP" sz="1050" b="1" dirty="0">
                <a:latin typeface="ＭＳ Ｐ明朝" pitchFamily="18" charset="-128"/>
                <a:ea typeface="ＭＳ Ｐ明朝" pitchFamily="18" charset="-128"/>
              </a:rPr>
              <a:t>】</a:t>
            </a:r>
            <a:r>
              <a:rPr lang="ja-JP" altLang="en-US" sz="1050" b="1" dirty="0">
                <a:latin typeface="ＭＳ Ｐ明朝" pitchFamily="18" charset="-128"/>
                <a:ea typeface="ＭＳ Ｐ明朝" pitchFamily="18" charset="-128"/>
              </a:rPr>
              <a:t>この内容を</a:t>
            </a:r>
            <a:r>
              <a:rPr lang="en-US" altLang="ja-JP" sz="1050" b="1" dirty="0">
                <a:latin typeface="ＭＳ Ｐ明朝" pitchFamily="18" charset="-128"/>
                <a:ea typeface="ＭＳ Ｐ明朝" pitchFamily="18" charset="-128"/>
              </a:rPr>
              <a:t>WEB</a:t>
            </a:r>
            <a:r>
              <a:rPr lang="ja-JP" altLang="en-US" sz="1050" b="1" dirty="0">
                <a:latin typeface="ＭＳ Ｐ明朝" pitchFamily="18" charset="-128"/>
                <a:ea typeface="ＭＳ Ｐ明朝" pitchFamily="18" charset="-128"/>
              </a:rPr>
              <a:t>上で登録してください　</a:t>
            </a:r>
            <a:endParaRPr lang="ja-JP" altLang="en-US" sz="1050" b="1" dirty="0">
              <a:latin typeface="ＭＳ Ｐ明朝" pitchFamily="18" charset="-128"/>
              <a:ea typeface="ＭＳ Ｐ明朝" pitchFamily="18" charset="-128"/>
              <a:cs typeface="ＭＳ Ｐゴシック" pitchFamily="50" charset="-128"/>
            </a:endParaRPr>
          </a:p>
        </p:txBody>
      </p:sp>
      <p:graphicFrame>
        <p:nvGraphicFramePr>
          <p:cNvPr id="28" name="表 27">
            <a:extLst>
              <a:ext uri="{FF2B5EF4-FFF2-40B4-BE49-F238E27FC236}">
                <a16:creationId xmlns:a16="http://schemas.microsoft.com/office/drawing/2014/main" id="{6538AC7A-BEA1-4FDA-ABB9-FB9FF52D68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437453"/>
              </p:ext>
            </p:extLst>
          </p:nvPr>
        </p:nvGraphicFramePr>
        <p:xfrm>
          <a:off x="304800" y="611188"/>
          <a:ext cx="4932001" cy="6589706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749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1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43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443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プロジェクトの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基本情報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プロジェクト名称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「○○プロジェクト」または「○○ＣＭ業務」とし「○○工事」は不可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2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所在地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○○県○○市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2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種別１（※）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□新築・□改修・□その他（具体的に記載）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490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種別２（※）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□オフィス（庁舎を含む）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□研究開発・生産施設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□倉庫</a:t>
                      </a:r>
                      <a:r>
                        <a:rPr lang="en-US" alt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/</a:t>
                      </a: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物流 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□住宅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□ホテル</a:t>
                      </a:r>
                      <a:r>
                        <a:rPr lang="en-US" alt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/</a:t>
                      </a: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宿泊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□スポーツ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□文化施設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□医療・健康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□学校</a:t>
                      </a:r>
                      <a:r>
                        <a:rPr lang="en-US" alt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/</a:t>
                      </a: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教育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□メディア・放送局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□商業施設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□まちづくり</a:t>
                      </a:r>
                      <a:r>
                        <a:rPr lang="en-US" alt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/</a:t>
                      </a: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複合施設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□データセンター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□グローバル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□宗教・歴史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□交通</a:t>
                      </a:r>
                      <a:r>
                        <a:rPr lang="en-US" alt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/</a:t>
                      </a: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インフラ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□土木施設</a:t>
                      </a: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266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ＣＭ業務委託者に関する情報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ＣＭ業務委託者名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 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2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ＣＭ業務委託者の所在地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○○県○○市</a:t>
                      </a: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44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種別（</a:t>
                      </a:r>
                      <a:r>
                        <a:rPr lang="en-US" altLang="ja-JP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※</a:t>
                      </a: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）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□公共法人・□民間法人・□その他（具体的に記載）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9266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応募者に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関する情報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応募者（法人）名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926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応募者（法人）の所在地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 </a:t>
                      </a: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○○県○○市</a:t>
                      </a: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44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種別（※）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□ＣＭ専門会社、□設計事務所系、□施工会社系、□その他（具体的に記載）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8165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応募の対象となる</a:t>
                      </a:r>
                      <a:r>
                        <a:rPr lang="en-US" alt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CM</a:t>
                      </a: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業務を行った段階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複数選択可</a:t>
                      </a:r>
                      <a:r>
                        <a:rPr lang="ja-JP" alt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（※）</a:t>
                      </a: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58500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□事業構想・基本</a:t>
                      </a: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計画、□基本設計、□実施設計、□発注</a:t>
                      </a: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業務</a:t>
                      </a: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、□工事</a:t>
                      </a:r>
                      <a:r>
                        <a:rPr lang="ja-JP" altLang="en-US" sz="1000" kern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施工</a:t>
                      </a:r>
                      <a:r>
                        <a:rPr lang="ja-JP" sz="1000" kern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、</a:t>
                      </a:r>
                      <a:r>
                        <a:rPr lang="ja-JP" altLang="en-US" sz="1000" kern="10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□完成後・事業運営段階</a:t>
                      </a:r>
                      <a:endParaRPr lang="ja-JP" altLang="ja-JP" sz="1000" kern="10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926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CMR</a:t>
                      </a: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の選定方法（※）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58500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□特命</a:t>
                      </a: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、</a:t>
                      </a: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□プロポーザル、□その他（具体的に記載）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5443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プロジェクト実施方式</a:t>
                      </a: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（※）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58500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□設計施工分離、□設計施工</a:t>
                      </a: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一括</a:t>
                      </a: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、</a:t>
                      </a: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□ＥＣＩ、</a:t>
                      </a: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</a:t>
                      </a:r>
                      <a:r>
                        <a:rPr lang="en-US" alt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PPP</a:t>
                      </a: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、</a:t>
                      </a:r>
                      <a:endParaRPr lang="en-US" altLang="ja-JP" sz="1000" kern="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ＭＳ Ｐゴシック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□</a:t>
                      </a:r>
                      <a:r>
                        <a:rPr 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その他（具体的に記載）</a:t>
                      </a: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　</a:t>
                      </a:r>
                      <a:endParaRPr 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31" name="表 30">
            <a:extLst>
              <a:ext uri="{FF2B5EF4-FFF2-40B4-BE49-F238E27FC236}">
                <a16:creationId xmlns:a16="http://schemas.microsoft.com/office/drawing/2014/main" id="{15D268BA-24B6-48EF-B48D-81B1BAB71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873710"/>
              </p:ext>
            </p:extLst>
          </p:nvPr>
        </p:nvGraphicFramePr>
        <p:xfrm>
          <a:off x="5455013" y="611188"/>
          <a:ext cx="4932001" cy="6589717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17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7290">
                  <a:extLst>
                    <a:ext uri="{9D8B030D-6E8A-4147-A177-3AD203B41FA5}">
                      <a16:colId xmlns:a16="http://schemas.microsoft.com/office/drawing/2014/main" val="3295314772"/>
                    </a:ext>
                  </a:extLst>
                </a:gridCol>
                <a:gridCol w="12727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24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2432">
                  <a:extLst>
                    <a:ext uri="{9D8B030D-6E8A-4147-A177-3AD203B41FA5}">
                      <a16:colId xmlns:a16="http://schemas.microsoft.com/office/drawing/2014/main" val="4155784474"/>
                    </a:ext>
                  </a:extLst>
                </a:gridCol>
              </a:tblGrid>
              <a:tr h="195638">
                <a:tc rowSpan="2"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CM</a:t>
                      </a:r>
                      <a:r>
                        <a:rPr lang="ja-JP" altLang="en-US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業務内容（</a:t>
                      </a:r>
                      <a:r>
                        <a:rPr lang="en-US" altLang="ja-JP" sz="1000" kern="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ＭＳ Ｐゴシック"/>
                        </a:rPr>
                        <a:t>※</a:t>
                      </a: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）</a:t>
                      </a: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業務契約期間</a:t>
                      </a: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業務契約開始</a:t>
                      </a: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業務契約完了</a:t>
                      </a: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5638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○○○○年○月</a:t>
                      </a: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dirty="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○○○○年○月</a:t>
                      </a: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578797"/>
                  </a:ext>
                </a:extLst>
              </a:tr>
              <a:tr h="367594">
                <a:tc rowSpan="8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全体マネジメント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□事業構想・基本計画　□基本設計　□実施設計　□工事施工</a:t>
                      </a:r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□完成後・事業運営段階</a:t>
                      </a: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050" dirty="0"/>
                    </a:p>
                  </a:txBody>
                  <a:tcPr marL="49777" marR="49777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3187390"/>
                  </a:ext>
                </a:extLst>
              </a:tr>
              <a:tr h="36759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調達マネジメント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□事業構想・基本計画　□基本設計　□実施設計　□工事施工</a:t>
                      </a:r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□完成後・事業運営段階</a:t>
                      </a: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53894808"/>
                  </a:ext>
                </a:extLst>
              </a:tr>
              <a:tr h="36759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品質マネジメント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□事業構想・基本計画　□基本設計　□実施設計　□工事施工</a:t>
                      </a:r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□完成後・事業運営段階</a:t>
                      </a: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87915833"/>
                  </a:ext>
                </a:extLst>
              </a:tr>
              <a:tr h="367594"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altLang="ja-JP" sz="1050" kern="100" dirty="0">
                        <a:solidFill>
                          <a:srgbClr val="FF0000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9777" marR="49777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コスト・マネジメント</a:t>
                      </a:r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□事業構想・基本計画　□基本設計　□実施設計　□工事施工</a:t>
                      </a:r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□完成後・事業運営段階</a:t>
                      </a: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38872305"/>
                  </a:ext>
                </a:extLst>
              </a:tr>
              <a:tr h="367594"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altLang="ja-JP" sz="1050" kern="100" dirty="0">
                        <a:solidFill>
                          <a:srgbClr val="FF0000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9777" marR="49777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スケジュール・マネジメント</a:t>
                      </a:r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□事業構想・基本計画　□基本設計　□実施設計　□工事施工</a:t>
                      </a:r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□完成後・事業運営段階</a:t>
                      </a: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280624541"/>
                  </a:ext>
                </a:extLst>
              </a:tr>
              <a:tr h="367594"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altLang="ja-JP" sz="1050" kern="100" dirty="0">
                        <a:solidFill>
                          <a:srgbClr val="FF0000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9777" marR="49777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運営・管理マネジメント</a:t>
                      </a:r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□事業構想・基本計画　□基本設計　□実施設計　□工事施工</a:t>
                      </a:r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□完成後・事業運営段階</a:t>
                      </a: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45420865"/>
                  </a:ext>
                </a:extLst>
              </a:tr>
              <a:tr h="367594"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altLang="ja-JP" sz="1050" kern="100" dirty="0">
                        <a:solidFill>
                          <a:srgbClr val="FF0000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9777" marR="49777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環境マネジメント</a:t>
                      </a:r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□事業構想・基本計画　□基本設計　□実施設計　□工事施工</a:t>
                      </a:r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□完成後・事業運営段階</a:t>
                      </a: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0205481"/>
                  </a:ext>
                </a:extLst>
              </a:tr>
              <a:tr h="367594"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altLang="ja-JP" sz="1050" kern="100" dirty="0">
                        <a:solidFill>
                          <a:srgbClr val="FF0000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9777" marR="49777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リスクマネジメント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□事業構想・基本計画　□基本設計　□実施設計　□工事施工</a:t>
                      </a:r>
                      <a:endParaRPr lang="en-US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□完成後・事業運営段階</a:t>
                      </a:r>
                      <a:endParaRPr lang="ja-JP" altLang="ja-JP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10899976"/>
                  </a:ext>
                </a:extLst>
              </a:tr>
              <a:tr h="831571">
                <a:tc grid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ja-JP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&lt;CM</a:t>
                      </a: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業務概要</a:t>
                      </a:r>
                      <a:r>
                        <a:rPr lang="en-US" altLang="ja-JP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&gt;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0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・　応募プロジェクト等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のマネジメント概要を①～➂の内容で記載ください。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・　プロジェクト対象施設の規模や内容を示すのではなく、実施したマネジメント業務の概要を</a:t>
                      </a:r>
                      <a:r>
                        <a:rPr lang="ja-JP" altLang="en-US" sz="900" strike="noStrike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簡潔に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記載ください。</a:t>
                      </a:r>
                      <a:endParaRPr lang="ja-JP" altLang="en-US" sz="900" strike="sngStrike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・　マネジメント業務であることの判断が困難な場合には、審査対象外となる場合があります。</a:t>
                      </a:r>
                    </a:p>
                  </a:txBody>
                  <a:tcPr marL="40444" marR="4044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40444" marR="4044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</a:txBody>
                  <a:tcPr marL="49777" marR="49777" marT="0" marB="0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813091"/>
                  </a:ext>
                </a:extLst>
              </a:tr>
              <a:tr h="330834">
                <a:tc rowSpan="6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altLang="en-US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r>
                        <a:rPr lang="ja-JP" altLang="en-US" sz="900" dirty="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①マネジメントのポイント（パンフレット等に掲載することがあります）　　　　　</a:t>
                      </a: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※100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文字以内</a:t>
                      </a:r>
                      <a:endParaRPr lang="en-US" altLang="ja-JP" sz="900" dirty="0">
                        <a:solidFill>
                          <a:schemeClr val="tx1"/>
                        </a:solidFill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r>
                        <a:rPr lang="ja-JP" altLang="en-US" sz="900" dirty="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・</a:t>
                      </a:r>
                      <a:r>
                        <a:rPr lang="en-US" altLang="ja-JP" sz="900" dirty="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CM</a:t>
                      </a:r>
                      <a:r>
                        <a:rPr lang="ja-JP" altLang="en-US" sz="900" dirty="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ｒが注力した、プロジェクト課題や目標、　　・実施したマネジメントの工夫　など</a:t>
                      </a:r>
                      <a:endParaRPr lang="ja-JP" altLang="en-US" sz="100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777086"/>
                  </a:ext>
                </a:extLst>
              </a:tr>
              <a:tr h="477872"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altLang="en-US" sz="105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0444" marR="4044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864517"/>
                  </a:ext>
                </a:extLst>
              </a:tr>
              <a:tr h="330834"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altLang="en-US" sz="105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ja-JP" altLang="en-US" sz="900" dirty="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②プロジェクトの背景　　　　　　　</a:t>
                      </a: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※200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文字以内</a:t>
                      </a:r>
                      <a:endParaRPr lang="en-US" altLang="ja-JP" sz="900" dirty="0">
                        <a:solidFill>
                          <a:schemeClr val="tx1"/>
                        </a:solidFill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r>
                        <a:rPr lang="ja-JP" altLang="en-US" sz="900" dirty="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・プロジェクトの背景、・マネジメントに求められた事項　など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930669"/>
                  </a:ext>
                </a:extLst>
              </a:tr>
              <a:tr h="477872"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altLang="en-US" sz="105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0444" marR="4044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430852"/>
                  </a:ext>
                </a:extLst>
              </a:tr>
              <a:tr h="330834"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altLang="en-US" sz="105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ja-JP" altLang="en-US" sz="900" dirty="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➂マネジメントの経緯と成果　　　</a:t>
                      </a:r>
                      <a:r>
                        <a:rPr lang="en-US" altLang="ja-JP" sz="9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※200</a:t>
                      </a:r>
                      <a:r>
                        <a:rPr lang="ja-JP" altLang="en-US" sz="900" kern="100" dirty="0">
                          <a:solidFill>
                            <a:schemeClr val="tx1"/>
                          </a:solidFill>
                          <a:effectLst/>
                          <a:latin typeface="ＭＳ Ｐ明朝" pitchFamily="18" charset="-128"/>
                          <a:ea typeface="ＭＳ Ｐ明朝" pitchFamily="18" charset="-128"/>
                          <a:cs typeface="Times New Roman"/>
                        </a:rPr>
                        <a:t>文字以内</a:t>
                      </a:r>
                      <a:endParaRPr lang="en-US" altLang="ja-JP" sz="900" dirty="0">
                        <a:solidFill>
                          <a:schemeClr val="tx1"/>
                        </a:solidFill>
                        <a:latin typeface="ＭＳ Ｐ明朝" panose="02020600040205080304" pitchFamily="18" charset="-128"/>
                        <a:ea typeface="ＭＳ Ｐ明朝" panose="02020600040205080304" pitchFamily="18" charset="-128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dirty="0">
                          <a:solidFill>
                            <a:schemeClr val="tx1"/>
                          </a:solidFill>
                          <a:latin typeface="ＭＳ Ｐ明朝" panose="02020600040205080304" pitchFamily="18" charset="-128"/>
                          <a:ea typeface="ＭＳ Ｐ明朝" panose="02020600040205080304" pitchFamily="18" charset="-128"/>
                        </a:rPr>
                        <a:t>・プロジェクト推進における役割、・マネジメントによる「課題の解消」、「目標の達成」　の状況　など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0444" marR="4044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3537"/>
                  </a:ext>
                </a:extLst>
              </a:tr>
              <a:tr h="477872"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ja-JP" altLang="en-US" sz="1050" kern="100" dirty="0">
                        <a:solidFill>
                          <a:schemeClr val="tx1"/>
                        </a:solidFill>
                        <a:effectLst/>
                        <a:latin typeface="ＭＳ Ｐ明朝" pitchFamily="18" charset="-128"/>
                        <a:ea typeface="ＭＳ Ｐ明朝" pitchFamily="18" charset="-128"/>
                        <a:cs typeface="Times New Roman"/>
                      </a:endParaRPr>
                    </a:p>
                  </a:txBody>
                  <a:tcPr marL="40444" marR="4044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40444" marR="4044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58548"/>
                  </a:ext>
                </a:extLst>
              </a:tr>
            </a:tbl>
          </a:graphicData>
        </a:graphic>
      </p:graphicFrame>
      <p:sp>
        <p:nvSpPr>
          <p:cNvPr id="32" name="Rectangle 1">
            <a:extLst>
              <a:ext uri="{FF2B5EF4-FFF2-40B4-BE49-F238E27FC236}">
                <a16:creationId xmlns:a16="http://schemas.microsoft.com/office/drawing/2014/main" id="{1035B555-6890-404E-B9B5-3563BBDA9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666" y="393560"/>
            <a:ext cx="3624390" cy="236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4295" tIns="37148" rIns="74295" bIns="37148" numCol="1" anchor="ctr" anchorCtr="0" compatLnSpc="1">
            <a:prstTxWarp prst="textNoShape">
              <a:avLst/>
            </a:prstTxWarp>
            <a:spAutoFit/>
          </a:bodyPr>
          <a:lstStyle/>
          <a:p>
            <a:pPr indent="108347" defTabSz="7429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050" dirty="0">
                <a:latin typeface="ＭＳ Ｐ明朝" pitchFamily="18" charset="-128"/>
                <a:ea typeface="ＭＳ Ｐ明朝" pitchFamily="18" charset="-128"/>
                <a:cs typeface="ＭＳ Ｐゴシック" pitchFamily="50" charset="-128"/>
              </a:rPr>
              <a:t>（</a:t>
            </a:r>
            <a:r>
              <a:rPr lang="ja-JP" altLang="ja-JP" sz="1050" dirty="0">
                <a:latin typeface="ＭＳ Ｐ明朝" pitchFamily="18" charset="-128"/>
                <a:ea typeface="ＭＳ Ｐ明朝" pitchFamily="18" charset="-128"/>
                <a:cs typeface="ＭＳ Ｐゴシック" pitchFamily="50" charset="-128"/>
              </a:rPr>
              <a:t>※</a:t>
            </a:r>
            <a:r>
              <a:rPr lang="ja-JP" altLang="en-US" sz="1050" dirty="0">
                <a:latin typeface="ＭＳ Ｐ明朝" pitchFamily="18" charset="-128"/>
                <a:ea typeface="ＭＳ Ｐ明朝" pitchFamily="18" charset="-128"/>
                <a:cs typeface="ＭＳ Ｐゴシック" pitchFamily="50" charset="-128"/>
              </a:rPr>
              <a:t>）該当項目の</a:t>
            </a:r>
            <a:r>
              <a:rPr lang="ja-JP" altLang="en-US" sz="1050" dirty="0">
                <a:latin typeface="ＭＳ Ｐ明朝" pitchFamily="18" charset="-128"/>
                <a:ea typeface="ＭＳ Ｐ明朝" pitchFamily="18" charset="-128"/>
                <a:cs typeface="Times New Roman" pitchFamily="18" charset="0"/>
              </a:rPr>
              <a:t>チェックボックス（□）を塗りつぶして下さい。</a:t>
            </a:r>
            <a:endParaRPr lang="ja-JP" altLang="en-US" sz="1050" dirty="0"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0156730" y="7200900"/>
            <a:ext cx="228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２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5C24D3B-5AD3-7CEE-A0E6-113CC4AD38FA}"/>
              </a:ext>
            </a:extLst>
          </p:cNvPr>
          <p:cNvSpPr txBox="1"/>
          <p:nvPr/>
        </p:nvSpPr>
        <p:spPr>
          <a:xfrm>
            <a:off x="2874054" y="114380"/>
            <a:ext cx="4961615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ja-JP" altLang="en-US" sz="1050" b="1" dirty="0">
                <a:latin typeface="ＭＳ Ｐ明朝" pitchFamily="18" charset="-128"/>
                <a:ea typeface="ＭＳ Ｐ明朝" pitchFamily="18" charset="-128"/>
              </a:rPr>
              <a:t>（プロジェクト名称（</a:t>
            </a:r>
            <a:r>
              <a:rPr lang="ja-JP" altLang="ja-JP" sz="1050" dirty="0">
                <a:latin typeface="ＭＳ Ｐ明朝" pitchFamily="18" charset="-128"/>
                <a:ea typeface="ＭＳ Ｐ明朝" pitchFamily="18" charset="-128"/>
              </a:rPr>
              <a:t>「○○プロジェクト」または「○○ＣＭ業務」とし「○○工事」は不可</a:t>
            </a:r>
            <a:r>
              <a:rPr lang="ja-JP" altLang="en-US" sz="1050" b="1" dirty="0">
                <a:latin typeface="ＭＳ Ｐ明朝" pitchFamily="18" charset="-128"/>
                <a:ea typeface="ＭＳ Ｐ明朝" pitchFamily="18" charset="-128"/>
              </a:rPr>
              <a:t>））</a:t>
            </a:r>
          </a:p>
        </p:txBody>
      </p:sp>
    </p:spTree>
    <p:extLst>
      <p:ext uri="{BB962C8B-B14F-4D97-AF65-F5344CB8AC3E}">
        <p14:creationId xmlns:p14="http://schemas.microsoft.com/office/powerpoint/2010/main" val="3372847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1042</Words>
  <Application>Microsoft Office PowerPoint</Application>
  <PresentationFormat>ユーザー設定</PresentationFormat>
  <Paragraphs>141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Meiryo UI</vt:lpstr>
      <vt:lpstr>ＭＳ Ｐ明朝</vt:lpstr>
      <vt:lpstr>游ゴシック</vt:lpstr>
      <vt:lpstr>Arial</vt:lpstr>
      <vt:lpstr>Calibri</vt:lpstr>
      <vt:lpstr>Calibri Light</vt:lpstr>
      <vt:lpstr>Century</vt:lpstr>
      <vt:lpstr>Office 2013 - 2022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2026-10-07T08:10:30Z</dcterms:created>
  <dcterms:modified xsi:type="dcterms:W3CDTF">2026-10-07T08:10:41Z</dcterms:modified>
</cp:coreProperties>
</file>